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  <p:sldMasterId id="2147483687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5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13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 userDrawn="1"/>
        </p:nvCxnSpPr>
        <p:spPr>
          <a:xfrm>
            <a:off x="0" y="2286000"/>
            <a:ext cx="685800" cy="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 userDrawn="1"/>
        </p:nvCxnSpPr>
        <p:spPr>
          <a:xfrm flipV="1">
            <a:off x="685800" y="1828800"/>
            <a:ext cx="0" cy="91440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 userDrawn="1"/>
        </p:nvCxnSpPr>
        <p:spPr>
          <a:xfrm flipH="1">
            <a:off x="8458200" y="2286000"/>
            <a:ext cx="685800" cy="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 userDrawn="1"/>
        </p:nvCxnSpPr>
        <p:spPr>
          <a:xfrm flipV="1">
            <a:off x="8458200" y="1828800"/>
            <a:ext cx="0" cy="91440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77240" y="1600200"/>
            <a:ext cx="7589520" cy="685800"/>
          </a:xfrm>
          <a:prstGeom prst="rect">
            <a:avLst/>
          </a:prstGeom>
        </p:spPr>
        <p:txBody>
          <a:bodyPr anchor="b"/>
          <a:lstStyle>
            <a:lvl1pPr>
              <a:buNone/>
              <a:defRPr sz="4800" b="0">
                <a:solidFill>
                  <a:srgbClr val="476A9C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7240" y="2286000"/>
            <a:ext cx="7589520" cy="6858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cap="all" spc="300">
                <a:solidFill>
                  <a:srgbClr val="404040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480" y="4495800"/>
            <a:ext cx="7589520" cy="685800"/>
          </a:xfrm>
          <a:prstGeom prst="rect">
            <a:avLst/>
          </a:prstGeom>
        </p:spPr>
        <p:txBody>
          <a:bodyPr anchor="t"/>
          <a:lstStyle>
            <a:lvl1pPr algn="r">
              <a:buNone/>
              <a:defRPr sz="1400" b="0" cap="all" spc="300">
                <a:solidFill>
                  <a:srgbClr val="404040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date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3810000"/>
            <a:ext cx="7589520" cy="68580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sz="1800" b="0" baseline="0">
                <a:solidFill>
                  <a:srgbClr val="476A9C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presenter name, title</a:t>
            </a:r>
          </a:p>
        </p:txBody>
      </p:sp>
    </p:spTree>
    <p:extLst>
      <p:ext uri="{BB962C8B-B14F-4D97-AF65-F5344CB8AC3E}">
        <p14:creationId xmlns:p14="http://schemas.microsoft.com/office/powerpoint/2010/main" val="3480730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 hasCustomPrompt="1"/>
          </p:nvPr>
        </p:nvSpPr>
        <p:spPr>
          <a:xfrm>
            <a:off x="0" y="3834113"/>
            <a:ext cx="9144000" cy="974370"/>
          </a:xfrm>
          <a:prstGeom prst="rect">
            <a:avLst/>
          </a:prstGeom>
        </p:spPr>
        <p:txBody>
          <a:bodyPr anchor="ctr" anchorCtr="0"/>
          <a:lstStyle>
            <a:lvl1pPr algn="ctr">
              <a:defRPr sz="2400" baseline="0">
                <a:solidFill>
                  <a:srgbClr val="40404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6775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13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 userDrawn="1"/>
        </p:nvCxnSpPr>
        <p:spPr>
          <a:xfrm>
            <a:off x="0" y="2286000"/>
            <a:ext cx="685800" cy="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 userDrawn="1"/>
        </p:nvCxnSpPr>
        <p:spPr>
          <a:xfrm flipV="1">
            <a:off x="685800" y="1828800"/>
            <a:ext cx="0" cy="91440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 userDrawn="1"/>
        </p:nvCxnSpPr>
        <p:spPr>
          <a:xfrm flipH="1">
            <a:off x="8458200" y="2286000"/>
            <a:ext cx="685800" cy="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 userDrawn="1"/>
        </p:nvCxnSpPr>
        <p:spPr>
          <a:xfrm flipV="1">
            <a:off x="8458200" y="1828800"/>
            <a:ext cx="0" cy="91440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77240" y="1600200"/>
            <a:ext cx="7589520" cy="685800"/>
          </a:xfrm>
          <a:prstGeom prst="rect">
            <a:avLst/>
          </a:prstGeom>
        </p:spPr>
        <p:txBody>
          <a:bodyPr anchor="b"/>
          <a:lstStyle>
            <a:lvl1pPr>
              <a:buNone/>
              <a:defRPr sz="4800" b="0">
                <a:solidFill>
                  <a:srgbClr val="476A9C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7240" y="2286000"/>
            <a:ext cx="7589520" cy="6858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cap="all" spc="300">
                <a:solidFill>
                  <a:srgbClr val="404040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480" y="4495800"/>
            <a:ext cx="7589520" cy="685800"/>
          </a:xfrm>
          <a:prstGeom prst="rect">
            <a:avLst/>
          </a:prstGeom>
        </p:spPr>
        <p:txBody>
          <a:bodyPr anchor="t"/>
          <a:lstStyle>
            <a:lvl1pPr algn="r">
              <a:buNone/>
              <a:defRPr sz="1400" b="0" cap="all" spc="300">
                <a:solidFill>
                  <a:srgbClr val="404040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date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3810000"/>
            <a:ext cx="7589520" cy="68580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sz="1800" b="0" baseline="0">
                <a:solidFill>
                  <a:srgbClr val="476A9C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presenter name, title</a:t>
            </a:r>
          </a:p>
        </p:txBody>
      </p:sp>
    </p:spTree>
    <p:extLst>
      <p:ext uri="{BB962C8B-B14F-4D97-AF65-F5344CB8AC3E}">
        <p14:creationId xmlns:p14="http://schemas.microsoft.com/office/powerpoint/2010/main" val="3804439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 hasCustomPrompt="1"/>
          </p:nvPr>
        </p:nvSpPr>
        <p:spPr>
          <a:xfrm>
            <a:off x="0" y="3834113"/>
            <a:ext cx="9144000" cy="974370"/>
          </a:xfrm>
          <a:prstGeom prst="rect">
            <a:avLst/>
          </a:prstGeom>
        </p:spPr>
        <p:txBody>
          <a:bodyPr anchor="ctr" anchorCtr="0"/>
          <a:lstStyle>
            <a:lvl1pPr algn="ctr">
              <a:defRPr sz="2400" baseline="0">
                <a:solidFill>
                  <a:srgbClr val="40404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1599" y="103450"/>
            <a:ext cx="8400802" cy="7063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76A9C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1"/>
          </p:nvPr>
        </p:nvSpPr>
        <p:spPr>
          <a:xfrm>
            <a:off x="371475" y="1001713"/>
            <a:ext cx="8401050" cy="5114925"/>
          </a:xfrm>
          <a:prstGeom prst="rect">
            <a:avLst/>
          </a:prstGeom>
        </p:spPr>
        <p:txBody>
          <a:bodyPr anchor="t" anchorCtr="0"/>
          <a:lstStyle>
            <a:lvl1pPr algn="just"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 algn="just">
              <a:buFont typeface="Arial" pitchFamily="34" charset="0"/>
              <a:buChar char="•"/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 algn="just">
              <a:buFont typeface="Arial" pitchFamily="34" charset="0"/>
              <a:buChar char="-"/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 algn="just">
              <a:buFont typeface="Courier New" pitchFamily="49" charset="0"/>
              <a:buChar char="o"/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 algn="just">
              <a:buFont typeface="Wingdings" pitchFamily="2" charset="2"/>
              <a:buChar char="Ø"/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627" y="6442958"/>
            <a:ext cx="3206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1">
                <a:solidFill>
                  <a:srgbClr val="7F7F7F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US" dirty="0" smtClean="0"/>
              <a:t>Copyright 2013 eXo Platform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001000" y="6391338"/>
            <a:ext cx="762000" cy="365125"/>
          </a:xfrm>
          <a:prstGeom prst="rect">
            <a:avLst/>
          </a:prstGeom>
        </p:spPr>
        <p:txBody>
          <a:bodyPr/>
          <a:lstStyle>
            <a:lvl1pPr algn="r">
              <a:defRPr b="1" i="0">
                <a:solidFill>
                  <a:srgbClr val="476A9C"/>
                </a:solidFill>
                <a:latin typeface="Helvetica Neue"/>
                <a:cs typeface="Helvetica Neue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17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1351600" y="2331719"/>
            <a:ext cx="7406640" cy="1051560"/>
          </a:xfrm>
        </p:spPr>
        <p:txBody>
          <a:bodyPr anchor="ctr" anchorCtr="0"/>
          <a:lstStyle>
            <a:lvl1pPr>
              <a:buClr>
                <a:schemeClr val="bg1"/>
              </a:buClr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>
              <a:buClr>
                <a:schemeClr val="bg1"/>
              </a:buClr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err="1" smtClean="0"/>
              <a:t>Partie</a:t>
            </a:r>
            <a:r>
              <a:rPr lang="en-US" dirty="0" smtClean="0"/>
              <a:t> 2</a:t>
            </a:r>
          </a:p>
        </p:txBody>
      </p:sp>
      <p:sp>
        <p:nvSpPr>
          <p:cNvPr id="6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1351600" y="3520440"/>
            <a:ext cx="7406640" cy="1051560"/>
          </a:xfrm>
        </p:spPr>
        <p:txBody>
          <a:bodyPr anchor="ctr"/>
          <a:lstStyle>
            <a:lvl1pPr>
              <a:buClr>
                <a:schemeClr val="bg1"/>
              </a:buClr>
              <a:buNone/>
              <a:defRPr sz="200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buClr>
                <a:schemeClr val="bg1"/>
              </a:buClr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err="1" smtClean="0"/>
              <a:t>Partie</a:t>
            </a:r>
            <a:r>
              <a:rPr lang="en-US" dirty="0" smtClean="0"/>
              <a:t> 3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1351600" y="4709160"/>
            <a:ext cx="7406640" cy="1051560"/>
          </a:xfrm>
        </p:spPr>
        <p:txBody>
          <a:bodyPr anchor="ctr"/>
          <a:lstStyle>
            <a:lvl1pPr>
              <a:buClr>
                <a:schemeClr val="bg1"/>
              </a:buClr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>
              <a:buClr>
                <a:schemeClr val="bg1"/>
              </a:buClr>
              <a:defRPr sz="1800" baseline="0">
                <a:solidFill>
                  <a:schemeClr val="bg2">
                    <a:lumMod val="25000"/>
                  </a:schemeClr>
                </a:solidFill>
              </a:defRPr>
            </a:lvl2pPr>
            <a:lvl3pPr>
              <a:buClr>
                <a:schemeClr val="bg1"/>
              </a:buClr>
              <a:defRPr sz="1600"/>
            </a:lvl3pPr>
            <a:lvl4pPr>
              <a:buClr>
                <a:schemeClr val="bg1"/>
              </a:buClr>
              <a:defRPr sz="1600"/>
            </a:lvl4pPr>
            <a:lvl5pPr>
              <a:buClr>
                <a:schemeClr val="bg1"/>
              </a:buClr>
              <a:defRPr sz="1600"/>
            </a:lvl5pPr>
          </a:lstStyle>
          <a:p>
            <a:pPr lvl="0"/>
            <a:r>
              <a:rPr lang="en-US" dirty="0" err="1" smtClean="0"/>
              <a:t>Partie</a:t>
            </a:r>
            <a:r>
              <a:rPr lang="en-US" dirty="0" smtClean="0"/>
              <a:t> 4</a:t>
            </a:r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18" hasCustomPrompt="1"/>
          </p:nvPr>
        </p:nvSpPr>
        <p:spPr>
          <a:xfrm>
            <a:off x="1351600" y="1143000"/>
            <a:ext cx="7406640" cy="1051560"/>
          </a:xfrm>
        </p:spPr>
        <p:txBody>
          <a:bodyPr anchor="ctr"/>
          <a:lstStyle>
            <a:lvl1pPr>
              <a:buClr>
                <a:schemeClr val="bg1"/>
              </a:buClr>
              <a:buNone/>
              <a:defRPr sz="200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buClr>
                <a:schemeClr val="bg1"/>
              </a:buClr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>
              <a:buClr>
                <a:schemeClr val="bg1"/>
              </a:buClr>
              <a:defRPr sz="1600"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err="1" smtClean="0"/>
              <a:t>Partie</a:t>
            </a:r>
            <a:r>
              <a:rPr lang="en-US" dirty="0" smtClean="0"/>
              <a:t> 1</a:t>
            </a:r>
          </a:p>
        </p:txBody>
      </p:sp>
      <p:sp>
        <p:nvSpPr>
          <p:cNvPr id="9" name="TextBox 13"/>
          <p:cNvSpPr txBox="1"/>
          <p:nvPr userDrawn="1"/>
        </p:nvSpPr>
        <p:spPr>
          <a:xfrm>
            <a:off x="457200" y="1194440"/>
            <a:ext cx="9144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dirty="0" smtClean="0">
                <a:solidFill>
                  <a:srgbClr val="476A9C"/>
                </a:solidFill>
                <a:latin typeface="Arial Rounded MT Bold"/>
                <a:cs typeface="Arial Rounded MT Bold"/>
              </a:rPr>
              <a:t>1</a:t>
            </a:r>
            <a:endParaRPr lang="en-US" sz="4800" dirty="0">
              <a:solidFill>
                <a:srgbClr val="476A9C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0" name="TextBox 14"/>
          <p:cNvSpPr txBox="1"/>
          <p:nvPr userDrawn="1"/>
        </p:nvSpPr>
        <p:spPr>
          <a:xfrm>
            <a:off x="457200" y="2383160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476A9C"/>
                </a:solidFill>
                <a:latin typeface="Arial Rounded MT Bold"/>
                <a:cs typeface="Arial Rounded MT Bold"/>
              </a:rPr>
              <a:t>2</a:t>
            </a:r>
            <a:endParaRPr lang="en-US" sz="4800" dirty="0">
              <a:solidFill>
                <a:srgbClr val="476A9C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1" name="TextBox 18"/>
          <p:cNvSpPr txBox="1"/>
          <p:nvPr userDrawn="1"/>
        </p:nvSpPr>
        <p:spPr>
          <a:xfrm>
            <a:off x="457200" y="3571880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476A9C"/>
                </a:solidFill>
                <a:latin typeface="Arial Rounded MT Bold"/>
                <a:cs typeface="Arial Rounded MT Bold"/>
              </a:rPr>
              <a:t>3</a:t>
            </a:r>
            <a:endParaRPr lang="en-US" sz="4800" dirty="0">
              <a:solidFill>
                <a:srgbClr val="476A9C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2" name="TextBox 19"/>
          <p:cNvSpPr txBox="1"/>
          <p:nvPr userDrawn="1"/>
        </p:nvSpPr>
        <p:spPr>
          <a:xfrm>
            <a:off x="457200" y="4760600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476A9C"/>
                </a:solidFill>
                <a:latin typeface="Arial Rounded MT Bold"/>
                <a:cs typeface="Arial Rounded MT Bold"/>
              </a:rPr>
              <a:t>4</a:t>
            </a:r>
            <a:endParaRPr lang="en-US" sz="4800" dirty="0">
              <a:solidFill>
                <a:srgbClr val="476A9C"/>
              </a:solidFill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1599" y="103450"/>
            <a:ext cx="8400802" cy="706329"/>
          </a:xfrm>
        </p:spPr>
        <p:txBody>
          <a:bodyPr/>
          <a:lstStyle>
            <a:lvl1pPr>
              <a:defRPr>
                <a:solidFill>
                  <a:srgbClr val="476A9C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1"/>
          </p:nvPr>
        </p:nvSpPr>
        <p:spPr>
          <a:xfrm>
            <a:off x="371475" y="1001713"/>
            <a:ext cx="8401050" cy="5114925"/>
          </a:xfrm>
        </p:spPr>
        <p:txBody>
          <a:bodyPr anchor="t" anchorCtr="0"/>
          <a:lstStyle>
            <a:lvl1pPr algn="just"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 algn="just">
              <a:buFont typeface="Arial" pitchFamily="34" charset="0"/>
              <a:buChar char="•"/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 algn="just">
              <a:buFont typeface="Arial" pitchFamily="34" charset="0"/>
              <a:buChar char="-"/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 algn="just">
              <a:buFont typeface="Courier New" pitchFamily="49" charset="0"/>
              <a:buChar char="o"/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 algn="just">
              <a:buFont typeface="Wingdings" pitchFamily="2" charset="2"/>
              <a:buChar char="Ø"/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627" y="6442958"/>
            <a:ext cx="3206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1">
                <a:solidFill>
                  <a:srgbClr val="7F7F7F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US" dirty="0" smtClean="0"/>
              <a:t>Copyright 2013 eXo Platform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001000" y="6391338"/>
            <a:ext cx="762000" cy="365125"/>
          </a:xfrm>
          <a:prstGeom prst="rect">
            <a:avLst/>
          </a:prstGeom>
        </p:spPr>
        <p:txBody>
          <a:bodyPr/>
          <a:lstStyle>
            <a:lvl1pPr algn="r">
              <a:defRPr b="1" i="0">
                <a:solidFill>
                  <a:srgbClr val="476A9C"/>
                </a:solidFill>
                <a:latin typeface="Helvetica Neue"/>
                <a:cs typeface="Helvetica Neue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599" y="103450"/>
            <a:ext cx="8400802" cy="706329"/>
          </a:xfrm>
        </p:spPr>
        <p:txBody>
          <a:bodyPr/>
          <a:lstStyle>
            <a:lvl1pPr>
              <a:defRPr>
                <a:solidFill>
                  <a:srgbClr val="476A9C"/>
                </a:solidFill>
              </a:defRPr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970899"/>
            <a:ext cx="3657600" cy="5262443"/>
          </a:xfrm>
        </p:spPr>
        <p:txBody>
          <a:bodyPr anchor="t" anchorCtr="0"/>
          <a:lstStyle>
            <a:lvl1pPr algn="just"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algn="just">
              <a:buFont typeface="Arial" pitchFamily="34" charset="0"/>
              <a:buChar char="•"/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algn="just">
              <a:buFont typeface="Arial" pitchFamily="34" charset="0"/>
              <a:buChar char="-"/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 algn="just">
              <a:buFont typeface="Courier New" pitchFamily="49" charset="0"/>
              <a:buChar char="o"/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 algn="just">
              <a:buFont typeface="Wingdings" pitchFamily="2" charset="2"/>
              <a:buChar char="Ø"/>
              <a:defRPr sz="12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12" y="970898"/>
            <a:ext cx="3657600" cy="5262443"/>
          </a:xfrm>
        </p:spPr>
        <p:txBody>
          <a:bodyPr anchor="t" anchorCtr="0"/>
          <a:lstStyle>
            <a:lvl1pPr algn="just"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algn="just">
              <a:buFont typeface="Arial" pitchFamily="34" charset="0"/>
              <a:buChar char="•"/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algn="just">
              <a:buFont typeface="Arial" pitchFamily="34" charset="0"/>
              <a:buChar char="-"/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 algn="just">
              <a:buFont typeface="Courier New" pitchFamily="49" charset="0"/>
              <a:buChar char="o"/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 algn="just">
              <a:buFont typeface="Wingdings" pitchFamily="2" charset="2"/>
              <a:buChar char="Ø"/>
              <a:defRPr sz="12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627" y="6442958"/>
            <a:ext cx="3206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1">
                <a:solidFill>
                  <a:srgbClr val="7F7F7F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US" dirty="0" smtClean="0"/>
              <a:t>Copyright 2013 eXo Platform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001000" y="6391338"/>
            <a:ext cx="762000" cy="365125"/>
          </a:xfrm>
          <a:prstGeom prst="rect">
            <a:avLst/>
          </a:prstGeom>
        </p:spPr>
        <p:txBody>
          <a:bodyPr/>
          <a:lstStyle>
            <a:lvl1pPr algn="r">
              <a:defRPr b="1" i="0">
                <a:solidFill>
                  <a:srgbClr val="476A9C"/>
                </a:solidFill>
                <a:latin typeface="Helvetica Neue"/>
                <a:cs typeface="Helvetica Neue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599" y="103450"/>
            <a:ext cx="8400802" cy="706329"/>
          </a:xfrm>
        </p:spPr>
        <p:txBody>
          <a:bodyPr/>
          <a:lstStyle>
            <a:lvl1pPr>
              <a:defRPr>
                <a:solidFill>
                  <a:srgbClr val="476A9C"/>
                </a:solidFill>
              </a:defRPr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70800" y="1072918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bg2">
                    <a:lumMod val="25000"/>
                  </a:schemeClr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 smtClean="0"/>
              <a:t>Sous</a:t>
            </a:r>
            <a:r>
              <a:rPr lang="en-US" dirty="0" smtClean="0"/>
              <a:t> </a:t>
            </a:r>
            <a:r>
              <a:rPr lang="en-US" dirty="0" err="1" smtClean="0"/>
              <a:t>Titre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8888" y="1899094"/>
            <a:ext cx="3657600" cy="4275873"/>
          </a:xfrm>
        </p:spPr>
        <p:txBody>
          <a:bodyPr anchor="t" anchorCtr="0"/>
          <a:lstStyle>
            <a:lvl1pPr algn="just"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algn="just">
              <a:buFont typeface="Arial" pitchFamily="34" charset="0"/>
              <a:buChar char="•"/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algn="just">
              <a:buFont typeface="Arial" pitchFamily="34" charset="0"/>
              <a:buChar char="-"/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 algn="just">
              <a:buFont typeface="Courier New" pitchFamily="49" charset="0"/>
              <a:buChar char="o"/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 algn="just">
              <a:buFont typeface="Wingdings" pitchFamily="2" charset="2"/>
              <a:buChar char="Ø"/>
              <a:defRPr sz="12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115986" y="1072918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bg2">
                    <a:lumMod val="25000"/>
                  </a:schemeClr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 smtClean="0"/>
              <a:t>Sous</a:t>
            </a:r>
            <a:r>
              <a:rPr lang="en-US" dirty="0" smtClean="0"/>
              <a:t> </a:t>
            </a:r>
            <a:r>
              <a:rPr lang="en-US" dirty="0" err="1" smtClean="0"/>
              <a:t>Titre</a:t>
            </a: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5986" y="1899094"/>
            <a:ext cx="3657600" cy="4275873"/>
          </a:xfrm>
        </p:spPr>
        <p:txBody>
          <a:bodyPr anchor="t" anchorCtr="0"/>
          <a:lstStyle>
            <a:lvl1pPr algn="just"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algn="just"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algn="just"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 algn="just"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 algn="just">
              <a:defRPr sz="12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70800" y="1711092"/>
            <a:ext cx="3657600" cy="1588"/>
          </a:xfrm>
          <a:prstGeom prst="line">
            <a:avLst/>
          </a:prstGeom>
          <a:ln>
            <a:solidFill>
              <a:srgbClr val="476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115986" y="1712680"/>
            <a:ext cx="3657600" cy="1588"/>
          </a:xfrm>
          <a:prstGeom prst="line">
            <a:avLst/>
          </a:prstGeom>
          <a:ln>
            <a:solidFill>
              <a:srgbClr val="476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252627" y="6442958"/>
            <a:ext cx="3206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1">
                <a:solidFill>
                  <a:srgbClr val="7F7F7F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US" dirty="0" smtClean="0"/>
              <a:t>Copyright 2013 eXo Platform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001000" y="6391338"/>
            <a:ext cx="762000" cy="365125"/>
          </a:xfrm>
          <a:prstGeom prst="rect">
            <a:avLst/>
          </a:prstGeom>
        </p:spPr>
        <p:txBody>
          <a:bodyPr/>
          <a:lstStyle>
            <a:lvl1pPr algn="r">
              <a:defRPr b="1" i="0">
                <a:solidFill>
                  <a:srgbClr val="476A9C"/>
                </a:solidFill>
                <a:latin typeface="Helvetica Neue"/>
                <a:cs typeface="Helvetica Neue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1599" y="103450"/>
            <a:ext cx="8400802" cy="706329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Espace réservé du graphique 5"/>
          <p:cNvSpPr>
            <a:spLocks noGrp="1"/>
          </p:cNvSpPr>
          <p:nvPr>
            <p:ph type="chart" sz="quarter" idx="12"/>
          </p:nvPr>
        </p:nvSpPr>
        <p:spPr>
          <a:xfrm>
            <a:off x="370800" y="1502601"/>
            <a:ext cx="8343683" cy="3852799"/>
          </a:xfrm>
        </p:spPr>
        <p:txBody>
          <a:bodyPr/>
          <a:lstStyle>
            <a:lvl1pPr>
              <a:buNone/>
              <a:defRPr/>
            </a:lvl1pPr>
          </a:lstStyle>
          <a:p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599" y="103450"/>
            <a:ext cx="8400802" cy="706329"/>
          </a:xfrm>
        </p:spPr>
        <p:txBody>
          <a:bodyPr/>
          <a:lstStyle>
            <a:lvl1pPr>
              <a:defRPr>
                <a:solidFill>
                  <a:srgbClr val="476A9C"/>
                </a:solidFill>
              </a:defRPr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66193" y="6442958"/>
            <a:ext cx="3206367" cy="365125"/>
          </a:xfrm>
        </p:spPr>
        <p:txBody>
          <a:bodyPr/>
          <a:lstStyle/>
          <a:p>
            <a:r>
              <a:rPr lang="en-US" dirty="0"/>
              <a:t>Copyright 2013 </a:t>
            </a:r>
            <a:r>
              <a:rPr lang="en-US" dirty="0" err="1"/>
              <a:t>eXo</a:t>
            </a:r>
            <a:r>
              <a:rPr lang="en-US" dirty="0"/>
              <a:t> Platform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6391338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476A9C"/>
                </a:solidFill>
                <a:latin typeface="Helvetica Neue"/>
                <a:cs typeface="Helvetica Neue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3794" y="1300164"/>
            <a:ext cx="4594934" cy="4518336"/>
          </a:xfrm>
        </p:spPr>
        <p:txBody>
          <a:bodyPr anchor="t" anchorCtr="0"/>
          <a:lstStyle>
            <a:lvl1pPr algn="just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algn="just">
              <a:buFont typeface="Arial" pitchFamily="34" charset="0"/>
              <a:buChar char="•"/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algn="just">
              <a:buFont typeface="Arial" pitchFamily="34" charset="0"/>
              <a:buChar char="-"/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 algn="just">
              <a:buFont typeface="Courier New" pitchFamily="49" charset="0"/>
              <a:buChar char="o"/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 algn="just">
              <a:buFont typeface="Wingdings" pitchFamily="2" charset="2"/>
              <a:buChar char="Ø"/>
              <a:defRPr sz="12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70800" y="1300163"/>
            <a:ext cx="2673657" cy="4518337"/>
          </a:xfrm>
        </p:spPr>
        <p:txBody>
          <a:bodyPr anchor="t" anchorCtr="0">
            <a:normAutofit/>
          </a:bodyPr>
          <a:lstStyle>
            <a:lvl1pPr marL="0" indent="0" algn="just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 smtClean="0"/>
              <a:t>Titre</a:t>
            </a:r>
            <a:endParaRPr lang="en-US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565524" y="1300164"/>
            <a:ext cx="1" cy="4518336"/>
          </a:xfrm>
          <a:prstGeom prst="line">
            <a:avLst/>
          </a:prstGeom>
          <a:ln>
            <a:solidFill>
              <a:srgbClr val="476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66193" y="6442958"/>
            <a:ext cx="3206367" cy="365125"/>
          </a:xfrm>
        </p:spPr>
        <p:txBody>
          <a:bodyPr/>
          <a:lstStyle/>
          <a:p>
            <a:r>
              <a:rPr lang="en-US"/>
              <a:t>Copyright 2013 eXo Platform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6391338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476A9C"/>
                </a:solidFill>
                <a:latin typeface="Helvetica Neue"/>
                <a:cs typeface="Helvetica Neue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71599" y="103450"/>
            <a:ext cx="8400802" cy="706329"/>
          </a:xfrm>
        </p:spPr>
        <p:txBody>
          <a:bodyPr/>
          <a:lstStyle>
            <a:lvl1pPr>
              <a:defRPr>
                <a:solidFill>
                  <a:srgbClr val="476A9C"/>
                </a:solidFill>
              </a:defRPr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7867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3.png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9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18984-52EE-47DA-9950-3C31068BE82B}" type="datetimeFigureOut">
              <a:rPr lang="fr-FR" smtClean="0"/>
              <a:pPr/>
              <a:t>15/05/13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DD8B2-2F39-4D99-BF6E-1114E86674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0" y="3806808"/>
            <a:ext cx="9143999" cy="971550"/>
          </a:xfrm>
          <a:prstGeom prst="rect">
            <a:avLst/>
          </a:prstGeom>
        </p:spPr>
        <p:txBody>
          <a:bodyPr anchor="ctr" anchorCtr="0"/>
          <a:lstStyle>
            <a:lvl1pPr algn="ctr">
              <a:defRPr sz="3600" baseline="0">
                <a:solidFill>
                  <a:srgbClr val="40404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0" y="3806808"/>
            <a:ext cx="9143999" cy="9543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 sz="2800" baseline="0">
                <a:solidFill>
                  <a:srgbClr val="40404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8694" y="1373843"/>
            <a:ext cx="8400802" cy="3886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627" y="6442958"/>
            <a:ext cx="3206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1">
                <a:solidFill>
                  <a:srgbClr val="7F7F7F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US" dirty="0" smtClean="0"/>
              <a:t>Copyright 2013 eXo Platform</a:t>
            </a:r>
          </a:p>
        </p:txBody>
      </p:sp>
      <p:pic>
        <p:nvPicPr>
          <p:cNvPr id="7" name="Picture 6" descr="exo_logo_500px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22" y="6414355"/>
            <a:ext cx="726611" cy="31534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59336" y="6296164"/>
            <a:ext cx="826810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04" y="423885"/>
            <a:ext cx="9137596" cy="38384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8694" y="103450"/>
            <a:ext cx="8400802" cy="70632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001000" y="6391338"/>
            <a:ext cx="762000" cy="365125"/>
          </a:xfrm>
          <a:prstGeom prst="rect">
            <a:avLst/>
          </a:prstGeom>
        </p:spPr>
        <p:txBody>
          <a:bodyPr/>
          <a:lstStyle>
            <a:lvl1pPr algn="r">
              <a:defRPr b="1" i="0">
                <a:solidFill>
                  <a:srgbClr val="476A9C"/>
                </a:solidFill>
                <a:latin typeface="Helvetica Neue"/>
                <a:cs typeface="Helvetica Neue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710" r:id="rId8"/>
    <p:sldLayoutId id="2147483727" r:id="rId9"/>
    <p:sldLayoutId id="2147483732" r:id="rId10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2400" b="0" i="0" kern="1200">
          <a:solidFill>
            <a:srgbClr val="476A9C"/>
          </a:solidFill>
          <a:latin typeface="Arial" pitchFamily="34" charset="0"/>
          <a:ea typeface="+mj-ea"/>
          <a:cs typeface="Arial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rgbClr val="476A9C"/>
        </a:buClr>
        <a:buFont typeface="Arial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594360" indent="-274320" algn="l" defTabSz="914400" rtl="0" eaLnBrk="1" latinLnBrk="0" hangingPunct="1">
        <a:spcBef>
          <a:spcPct val="20000"/>
        </a:spcBef>
        <a:buClr>
          <a:srgbClr val="476A9C"/>
        </a:buClr>
        <a:buFont typeface="Arial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868680" indent="-228600" algn="l" defTabSz="914400" rtl="0" eaLnBrk="1" latinLnBrk="0" hangingPunct="1">
        <a:spcBef>
          <a:spcPct val="20000"/>
        </a:spcBef>
        <a:buClr>
          <a:srgbClr val="476A9C"/>
        </a:buClr>
        <a:buFont typeface="Arial" pitchFamily="34" charset="0"/>
        <a:buChar char="-"/>
        <a:defRPr sz="1600" kern="1200">
          <a:solidFill>
            <a:schemeClr val="bg2">
              <a:lumMod val="25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143000" indent="-228600" algn="l" defTabSz="914400" rtl="0" eaLnBrk="1" latinLnBrk="0" hangingPunct="1">
        <a:spcBef>
          <a:spcPct val="20000"/>
        </a:spcBef>
        <a:buClr>
          <a:srgbClr val="476A9C"/>
        </a:buClr>
        <a:buFont typeface="Courier New" pitchFamily="49" charset="0"/>
        <a:buChar char="o"/>
        <a:defRPr sz="1400" kern="1200">
          <a:solidFill>
            <a:schemeClr val="bg2">
              <a:lumMod val="25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1371600" indent="-228600" algn="l" defTabSz="914400" rtl="0" eaLnBrk="1" latinLnBrk="0" hangingPunct="1">
        <a:spcBef>
          <a:spcPct val="20000"/>
        </a:spcBef>
        <a:buClr>
          <a:srgbClr val="476A9C"/>
        </a:buClr>
        <a:buFont typeface="Wingdings" pitchFamily="2" charset="2"/>
        <a:buChar char="Ø"/>
        <a:defRPr sz="1200" kern="1200" baseline="0">
          <a:solidFill>
            <a:schemeClr val="bg2">
              <a:lumMod val="25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18984-52EE-47DA-9950-3C31068BE82B}" type="datetimeFigureOut">
              <a:rPr lang="fr-FR" smtClean="0"/>
              <a:pPr/>
              <a:t>15/05/13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DD8B2-2F39-4D99-BF6E-1114E86674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04850" y="3800279"/>
            <a:ext cx="9576746" cy="9908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  <a:gs pos="47000">
                <a:schemeClr val="bg1">
                  <a:alpha val="47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0" y="3806808"/>
            <a:ext cx="9143999" cy="971550"/>
          </a:xfrm>
          <a:prstGeom prst="rect">
            <a:avLst/>
          </a:prstGeom>
        </p:spPr>
        <p:txBody>
          <a:bodyPr anchor="ctr" anchorCtr="0"/>
          <a:lstStyle>
            <a:lvl1pPr algn="ctr">
              <a:defRPr sz="3600" baseline="0">
                <a:solidFill>
                  <a:srgbClr val="40404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0" y="3806808"/>
            <a:ext cx="9143999" cy="9543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 sz="2800" baseline="0">
                <a:solidFill>
                  <a:srgbClr val="40404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31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Social Intranet </a:t>
            </a:r>
            <a:r>
              <a:rPr lang="fr-FR" dirty="0" err="1" smtClean="0"/>
              <a:t>Features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Enterprise </a:t>
            </a:r>
            <a:r>
              <a:rPr lang="fr-FR" dirty="0" err="1" smtClean="0"/>
              <a:t>ready</a:t>
            </a:r>
            <a:r>
              <a:rPr lang="fr-FR" dirty="0" smtClean="0"/>
              <a:t> social </a:t>
            </a:r>
            <a:r>
              <a:rPr lang="fr-FR" dirty="0" err="1" smtClean="0"/>
              <a:t>platform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301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rcRect l="-46946" r="-46946"/>
          <a:stretch>
            <a:fillRect/>
          </a:stretch>
        </p:blipFill>
        <p:spPr/>
      </p:pic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 smtClean="0"/>
              <a:t>Access to </a:t>
            </a:r>
            <a:r>
              <a:rPr lang="fr-FR" dirty="0" err="1" smtClean="0"/>
              <a:t>your</a:t>
            </a:r>
            <a:r>
              <a:rPr lang="fr-FR" dirty="0" smtClean="0"/>
              <a:t> :</a:t>
            </a:r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Profile</a:t>
            </a:r>
          </a:p>
          <a:p>
            <a:pPr marL="342900" indent="-342900">
              <a:buFont typeface="Arial"/>
              <a:buChar char="•"/>
            </a:pPr>
            <a:r>
              <a:rPr lang="fr-FR" dirty="0" err="1" smtClean="0"/>
              <a:t>Activity</a:t>
            </a:r>
            <a:r>
              <a:rPr lang="fr-FR" dirty="0" smtClean="0"/>
              <a:t> Stream</a:t>
            </a:r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Connections</a:t>
            </a:r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Wiki</a:t>
            </a:r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Dashboard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 Menu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1540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rcRect t="-10452" b="-10452"/>
          <a:stretch>
            <a:fillRect/>
          </a:stretch>
        </p:blipFill>
        <p:spPr>
          <a:xfrm>
            <a:off x="3924048" y="1074247"/>
            <a:ext cx="5054427" cy="4970170"/>
          </a:xfrm>
        </p:spPr>
      </p:pic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FR" dirty="0" smtClean="0"/>
              <a:t>Avatar</a:t>
            </a:r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Basic Info</a:t>
            </a:r>
          </a:p>
          <a:p>
            <a:pPr marL="342900" indent="-342900">
              <a:buFont typeface="Arial"/>
              <a:buChar char="•"/>
            </a:pPr>
            <a:r>
              <a:rPr lang="fr-FR" dirty="0" err="1" smtClean="0"/>
              <a:t>Experiences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 Profile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4271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Connect = Friend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Invite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Accept or Deny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Suggestions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Updates of connections appear on the network activity stream.</a:t>
            </a:r>
          </a:p>
          <a:p>
            <a:endParaRPr lang="fr-FR" sz="16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Connections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/>
          <a:srcRect t="-703" b="-703"/>
          <a:stretch>
            <a:fillRect/>
          </a:stretch>
        </p:blipFill>
        <p:spPr>
          <a:xfrm>
            <a:off x="4549927" y="1689693"/>
            <a:ext cx="3802668" cy="3739278"/>
          </a:xfrm>
        </p:spPr>
      </p:pic>
    </p:spTree>
    <p:extLst>
      <p:ext uri="{BB962C8B-B14F-4D97-AF65-F5344CB8AC3E}">
        <p14:creationId xmlns:p14="http://schemas.microsoft.com/office/powerpoint/2010/main" val="1974621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rcRect t="-15042" b="-15042"/>
          <a:stretch>
            <a:fillRect/>
          </a:stretch>
        </p:blipFill>
        <p:spPr/>
      </p:pic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/>
              <a:t>Browse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Search by name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Search by role or skill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Invite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Confirm</a:t>
            </a:r>
          </a:p>
          <a:p>
            <a:endParaRPr lang="fr-FR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Manage Connections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2197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rcRect t="-11421" b="-11421"/>
          <a:stretch>
            <a:fillRect/>
          </a:stretch>
        </p:blipFill>
        <p:spPr/>
      </p:pic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/>
              <a:t>Group, interests or project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Anyone can create a space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Technically a space is a user group like other groups in </a:t>
            </a:r>
            <a:r>
              <a:rPr lang="en-US" sz="1800" dirty="0" err="1"/>
              <a:t>eXo</a:t>
            </a:r>
            <a:endParaRPr lang="en-US" sz="1800" dirty="0"/>
          </a:p>
          <a:p>
            <a:endParaRPr lang="fr-FR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2281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rcRect t="-11152" b="-11152"/>
          <a:stretch>
            <a:fillRect/>
          </a:stretch>
        </p:blipFill>
        <p:spPr>
          <a:xfrm>
            <a:off x="4901522" y="809779"/>
            <a:ext cx="3099478" cy="3047810"/>
          </a:xfrm>
        </p:spPr>
      </p:pic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Listed in the menu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Visible or Hidden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Free registration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By validation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By invitation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Spaces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240" y="3857589"/>
            <a:ext cx="4912640" cy="19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42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rcRect t="-29957" b="-29957"/>
          <a:stretch>
            <a:fillRect/>
          </a:stretch>
        </p:blipFill>
        <p:spPr>
          <a:xfrm>
            <a:off x="3776099" y="928765"/>
            <a:ext cx="4972629" cy="4889735"/>
          </a:xfrm>
        </p:spPr>
      </p:pic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Shared activity stream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Dashboard, Calendar, Forum, Documents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Customizable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endParaRPr lang="fr-FR" sz="16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 Navigation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2409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rcRect t="-8805" b="-8805"/>
          <a:stretch>
            <a:fillRect/>
          </a:stretch>
        </p:blipFill>
        <p:spPr/>
      </p:pic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/>
              <a:t>Shared documents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Only space members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Simple interface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Reserved node in the </a:t>
            </a:r>
            <a:r>
              <a:rPr lang="en-US" sz="1800" dirty="0" smtClean="0"/>
              <a:t>JCR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Easy Drag and Drop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File Organization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Multiple Uploads Support</a:t>
            </a:r>
            <a:endParaRPr lang="en-US" sz="1800" dirty="0"/>
          </a:p>
          <a:p>
            <a:endParaRPr lang="fr-FR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 Documents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1698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rcRect l="-8925" r="-8925"/>
          <a:stretch>
            <a:fillRect/>
          </a:stretch>
        </p:blipFill>
        <p:spPr/>
      </p:pic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/>
              <a:t>Settings by Space leader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Like a group site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Own navigations, pages, and layout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Manage Members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Improve navigations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Add applications</a:t>
            </a:r>
          </a:p>
          <a:p>
            <a:endParaRPr lang="fr-FR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 Settings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1154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rcRect l="-2352" r="-2352"/>
          <a:stretch>
            <a:fillRect/>
          </a:stretch>
        </p:blipFill>
        <p:spPr/>
      </p:pic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/>
              <a:t>Like a group navigation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Correction the label “Calendar </a:t>
            </a:r>
            <a:r>
              <a:rPr lang="en-US" sz="1800" dirty="0" err="1"/>
              <a:t>Portlet</a:t>
            </a:r>
            <a:r>
              <a:rPr lang="en-US" sz="1800" dirty="0"/>
              <a:t>” in “Calendar”</a:t>
            </a:r>
          </a:p>
          <a:p>
            <a:endParaRPr lang="fr-FR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 Navigation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5312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Table Of Content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Social </a:t>
            </a:r>
            <a:r>
              <a:rPr lang="en-US" dirty="0"/>
              <a:t>Features</a:t>
            </a:r>
          </a:p>
          <a:p>
            <a:pPr lvl="1"/>
            <a:r>
              <a:rPr lang="en-US" dirty="0"/>
              <a:t>Activity Stream</a:t>
            </a:r>
          </a:p>
          <a:p>
            <a:pPr lvl="1"/>
            <a:r>
              <a:rPr lang="en-US" dirty="0"/>
              <a:t>Spaces</a:t>
            </a:r>
          </a:p>
          <a:p>
            <a:pPr lvl="1"/>
            <a:r>
              <a:rPr lang="en-US" dirty="0"/>
              <a:t>Connections</a:t>
            </a:r>
          </a:p>
          <a:p>
            <a:r>
              <a:rPr lang="en-US" dirty="0"/>
              <a:t>Knowledge Features</a:t>
            </a:r>
          </a:p>
          <a:p>
            <a:pPr lvl="1"/>
            <a:r>
              <a:rPr lang="en-US" dirty="0"/>
              <a:t>Forum</a:t>
            </a:r>
          </a:p>
          <a:p>
            <a:pPr lvl="1"/>
            <a:r>
              <a:rPr lang="en-US" dirty="0"/>
              <a:t>Poll</a:t>
            </a:r>
          </a:p>
          <a:p>
            <a:pPr lvl="1"/>
            <a:r>
              <a:rPr lang="en-US" dirty="0"/>
              <a:t>Wiki</a:t>
            </a:r>
          </a:p>
          <a:p>
            <a:r>
              <a:rPr lang="en-US" dirty="0"/>
              <a:t>Collaboration Features</a:t>
            </a:r>
          </a:p>
          <a:p>
            <a:pPr lvl="1"/>
            <a:r>
              <a:rPr lang="en-US" dirty="0"/>
              <a:t>Calendar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51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rcRect t="-17711" b="-17711"/>
          <a:stretch>
            <a:fillRect/>
          </a:stretch>
        </p:blipFill>
        <p:spPr/>
      </p:pic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/>
              <a:t>Adding </a:t>
            </a:r>
            <a:r>
              <a:rPr lang="en-US" sz="1800" dirty="0" smtClean="0"/>
              <a:t>Answers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A new page containing </a:t>
            </a:r>
            <a:r>
              <a:rPr lang="en-US" sz="1800" dirty="0" smtClean="0"/>
              <a:t>Answers application</a:t>
            </a:r>
            <a:endParaRPr lang="en-US" sz="1800" dirty="0"/>
          </a:p>
          <a:p>
            <a:endParaRPr lang="fr-FR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</a:t>
            </a:r>
            <a:r>
              <a:rPr lang="fr-FR" dirty="0" smtClean="0"/>
              <a:t> New Application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6097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rcRect t="-41326" b="-41326"/>
          <a:stretch>
            <a:fillRect/>
          </a:stretch>
        </p:blipFill>
        <p:spPr/>
      </p:pic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fr-FR" dirty="0" smtClean="0"/>
              <a:t>Set By Default</a:t>
            </a:r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Wiki pages are </a:t>
            </a:r>
            <a:r>
              <a:rPr lang="fr-FR" dirty="0" err="1" smtClean="0"/>
              <a:t>Private</a:t>
            </a:r>
            <a:r>
              <a:rPr lang="fr-FR" dirty="0" smtClean="0"/>
              <a:t> </a:t>
            </a:r>
            <a:r>
              <a:rPr lang="fr-FR" dirty="0" err="1" smtClean="0"/>
              <a:t>inside</a:t>
            </a:r>
            <a:r>
              <a:rPr lang="fr-FR" dirty="0" smtClean="0"/>
              <a:t>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Space</a:t>
            </a:r>
            <a:endParaRPr lang="fr-FR" dirty="0" smtClean="0"/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One-click Public sharing</a:t>
            </a:r>
          </a:p>
          <a:p>
            <a:pPr marL="342900" indent="-342900">
              <a:buFont typeface="Arial"/>
              <a:buChar char="•"/>
            </a:pPr>
            <a:r>
              <a:rPr lang="fr-FR" dirty="0" err="1" smtClean="0"/>
              <a:t>Drafts</a:t>
            </a:r>
            <a:r>
              <a:rPr lang="fr-FR" dirty="0" smtClean="0"/>
              <a:t> as </a:t>
            </a:r>
            <a:r>
              <a:rPr lang="fr-FR" dirty="0" err="1" smtClean="0"/>
              <a:t>you</a:t>
            </a:r>
            <a:r>
              <a:rPr lang="fr-FR" dirty="0" smtClean="0"/>
              <a:t> type</a:t>
            </a:r>
          </a:p>
          <a:p>
            <a:pPr marL="342900" indent="-342900">
              <a:buFont typeface="Arial"/>
              <a:buChar char="•"/>
            </a:pPr>
            <a:r>
              <a:rPr lang="fr-FR" dirty="0" smtClean="0"/>
              <a:t>Auto-</a:t>
            </a:r>
            <a:r>
              <a:rPr lang="fr-FR" dirty="0" err="1" smtClean="0"/>
              <a:t>save</a:t>
            </a:r>
            <a:endParaRPr lang="fr-FR" dirty="0" smtClean="0"/>
          </a:p>
          <a:p>
            <a:pPr marL="342900" indent="-342900">
              <a:buFont typeface="Arial"/>
              <a:buChar char="•"/>
            </a:pPr>
            <a:r>
              <a:rPr lang="fr-FR" dirty="0" err="1" smtClean="0"/>
              <a:t>Publish</a:t>
            </a:r>
            <a:r>
              <a:rPr lang="fr-FR" dirty="0" smtClean="0"/>
              <a:t> in the </a:t>
            </a:r>
            <a:r>
              <a:rPr lang="fr-FR" dirty="0" err="1" smtClean="0"/>
              <a:t>Activity</a:t>
            </a:r>
            <a:r>
              <a:rPr lang="fr-FR" dirty="0" smtClean="0"/>
              <a:t> Stream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Space</a:t>
            </a:r>
            <a:r>
              <a:rPr lang="fr-FR" dirty="0" smtClean="0"/>
              <a:t> Wiki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1450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Exercise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48154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r>
              <a:rPr lang="fr-FR" dirty="0" smtClean="0"/>
              <a:t> - Social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Work together on one server if possible</a:t>
            </a:r>
          </a:p>
          <a:p>
            <a:r>
              <a:rPr lang="en-US" dirty="0"/>
              <a:t>Connect to other users, invite them</a:t>
            </a:r>
          </a:p>
          <a:p>
            <a:r>
              <a:rPr lang="en-US" dirty="0"/>
              <a:t>Modify your profile, upload an avatar</a:t>
            </a:r>
          </a:p>
          <a:p>
            <a:r>
              <a:rPr lang="en-US" dirty="0"/>
              <a:t>Write something in the activity stream</a:t>
            </a:r>
          </a:p>
          <a:p>
            <a:r>
              <a:rPr lang="en-US" dirty="0"/>
              <a:t>Create a space “Technical Hints”</a:t>
            </a:r>
          </a:p>
          <a:p>
            <a:pPr lvl="1"/>
            <a:r>
              <a:rPr lang="en-US" dirty="0"/>
              <a:t>Visible, Open</a:t>
            </a:r>
          </a:p>
          <a:p>
            <a:r>
              <a:rPr lang="en-US" dirty="0"/>
              <a:t> and a space “Finance Team” </a:t>
            </a:r>
          </a:p>
          <a:p>
            <a:pPr lvl="1"/>
            <a:r>
              <a:rPr lang="en-US" dirty="0"/>
              <a:t>Invisible, Invitation</a:t>
            </a:r>
          </a:p>
          <a:p>
            <a:r>
              <a:rPr lang="en-US" dirty="0"/>
              <a:t>Invite other users to the “Finance Team” </a:t>
            </a:r>
          </a:p>
          <a:p>
            <a:r>
              <a:rPr lang="en-US" dirty="0"/>
              <a:t>Upload a space document</a:t>
            </a:r>
          </a:p>
          <a:p>
            <a:r>
              <a:rPr lang="en-US" dirty="0"/>
              <a:t>Create a calendar event</a:t>
            </a:r>
          </a:p>
          <a:p>
            <a:r>
              <a:rPr lang="en-US" dirty="0"/>
              <a:t>Use the space activity stream, point to the uploaded document</a:t>
            </a:r>
          </a:p>
          <a:p>
            <a:r>
              <a:rPr lang="en-US" dirty="0" smtClean="0"/>
              <a:t>Create a page inside a space wiki</a:t>
            </a:r>
          </a:p>
          <a:p>
            <a:r>
              <a:rPr lang="en-US" dirty="0" smtClean="0"/>
              <a:t>Make this page “Public”</a:t>
            </a:r>
            <a:endParaRPr lang="en-US" dirty="0"/>
          </a:p>
          <a:p>
            <a:r>
              <a:rPr lang="en-US" dirty="0"/>
              <a:t>Accept invitations from other users or spaces</a:t>
            </a:r>
          </a:p>
          <a:p>
            <a:r>
              <a:rPr lang="en-US" dirty="0"/>
              <a:t>Observe your activity streams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50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Social Intranet </a:t>
            </a:r>
            <a:r>
              <a:rPr lang="fr-FR" dirty="0" err="1" smtClean="0"/>
              <a:t>Features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Enterprise </a:t>
            </a:r>
            <a:r>
              <a:rPr lang="fr-FR" dirty="0" err="1" smtClean="0"/>
              <a:t>ready</a:t>
            </a:r>
            <a:r>
              <a:rPr lang="fr-FR" dirty="0" smtClean="0"/>
              <a:t> social </a:t>
            </a:r>
            <a:r>
              <a:rPr lang="fr-FR" dirty="0" err="1" smtClean="0"/>
              <a:t>platform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smtClean="0"/>
              <a:t>Questions and </a:t>
            </a:r>
            <a:r>
              <a:rPr lang="fr-FR" dirty="0" err="1" smtClean="0"/>
              <a:t>Answers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9583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Social </a:t>
            </a:r>
            <a:r>
              <a:rPr lang="fr-FR" dirty="0" err="1" smtClean="0"/>
              <a:t>Feature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Facebook for the company intranet</a:t>
            </a:r>
          </a:p>
          <a:p>
            <a:pPr lvl="1"/>
            <a:r>
              <a:rPr lang="en-US" dirty="0"/>
              <a:t>Each employee has a profile</a:t>
            </a:r>
          </a:p>
          <a:p>
            <a:pPr lvl="1"/>
            <a:r>
              <a:rPr lang="en-US" dirty="0"/>
              <a:t>Employees can connect (a.k.a. friends)</a:t>
            </a:r>
          </a:p>
          <a:p>
            <a:pPr lvl="1"/>
            <a:r>
              <a:rPr lang="en-US" dirty="0"/>
              <a:t>Each employee has her or his activity stream</a:t>
            </a:r>
          </a:p>
          <a:p>
            <a:r>
              <a:rPr lang="en-US" dirty="0"/>
              <a:t>Spaces</a:t>
            </a:r>
          </a:p>
          <a:p>
            <a:pPr lvl="1"/>
            <a:r>
              <a:rPr lang="en-US" dirty="0"/>
              <a:t>Like groups where employees work together in a project</a:t>
            </a:r>
          </a:p>
          <a:p>
            <a:pPr lvl="1"/>
            <a:r>
              <a:rPr lang="en-US" dirty="0"/>
              <a:t>Special forum</a:t>
            </a:r>
          </a:p>
          <a:p>
            <a:pPr lvl="1"/>
            <a:r>
              <a:rPr lang="en-US" dirty="0"/>
              <a:t>Special wiki</a:t>
            </a:r>
          </a:p>
          <a:p>
            <a:pPr lvl="1"/>
            <a:r>
              <a:rPr lang="en-US" dirty="0"/>
              <a:t>Shared documents in the DMS</a:t>
            </a:r>
          </a:p>
          <a:p>
            <a:pPr lvl="1"/>
            <a:r>
              <a:rPr lang="en-US" dirty="0"/>
              <a:t>Shared calendar</a:t>
            </a:r>
          </a:p>
          <a:p>
            <a:pPr lvl="1"/>
            <a:r>
              <a:rPr lang="en-US" dirty="0"/>
              <a:t>Customizable with new applications</a:t>
            </a:r>
          </a:p>
          <a:p>
            <a:r>
              <a:rPr lang="en-US" dirty="0" err="1"/>
              <a:t>eXo</a:t>
            </a:r>
            <a:r>
              <a:rPr lang="en-US" dirty="0"/>
              <a:t> Intranet uses </a:t>
            </a:r>
            <a:r>
              <a:rPr lang="en-US" dirty="0" err="1"/>
              <a:t>eXo</a:t>
            </a:r>
            <a:r>
              <a:rPr lang="en-US" dirty="0"/>
              <a:t> Social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1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Home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t="-2541" b="-25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19214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Quick Access Apps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Placed anywhere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Easy to </a:t>
            </a:r>
            <a:r>
              <a:rPr lang="en-US" dirty="0" smtClean="0"/>
              <a:t>develop (</a:t>
            </a:r>
            <a:r>
              <a:rPr lang="en-US" dirty="0" err="1" smtClean="0"/>
              <a:t>Juzu</a:t>
            </a:r>
            <a:r>
              <a:rPr lang="en-US" dirty="0" smtClean="0"/>
              <a:t> Web)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Easy to </a:t>
            </a:r>
            <a:r>
              <a:rPr lang="en-US" dirty="0" smtClean="0"/>
              <a:t>deploy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Direct access to applications</a:t>
            </a:r>
          </a:p>
          <a:p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2553" r="-12553"/>
          <a:stretch>
            <a:fillRect/>
          </a:stretch>
        </p:blipFill>
        <p:spPr/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75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Activity</a:t>
            </a:r>
            <a:r>
              <a:rPr lang="fr-FR" dirty="0" smtClean="0"/>
              <a:t> Stream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Each user has an activity stream.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Text messages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Files from the DMS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Comments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Forum entries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Connections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Events triggered by </a:t>
            </a:r>
            <a:r>
              <a:rPr lang="en-US" dirty="0" err="1"/>
              <a:t>eXo</a:t>
            </a:r>
            <a:r>
              <a:rPr lang="en-US" dirty="0"/>
              <a:t> applications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Events triggered by other systems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Custom event types</a:t>
            </a:r>
          </a:p>
          <a:p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8797" r="-8797"/>
          <a:stretch>
            <a:fillRect/>
          </a:stretch>
        </p:blipFill>
        <p:spPr/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90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Pushed from other </a:t>
            </a:r>
            <a:r>
              <a:rPr lang="en-US" dirty="0" smtClean="0"/>
              <a:t>applications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Developer Info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/>
              <a:t>Rest API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dirty="0"/>
              <a:t>Java API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Pushed</a:t>
            </a:r>
            <a:r>
              <a:rPr lang="fr-FR" dirty="0" smtClean="0"/>
              <a:t> Entries</a:t>
            </a:r>
            <a:endParaRPr lang="fr-FR" dirty="0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/>
          <a:srcRect t="-48179" b="-481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2847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/>
              <a:t>Different activity types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Customizable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Extensible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Neat integration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One-</a:t>
            </a:r>
            <a:r>
              <a:rPr lang="en-US" sz="1800" dirty="0" smtClean="0"/>
              <a:t>Click operations </a:t>
            </a:r>
            <a:r>
              <a:rPr lang="en-US" sz="1800" dirty="0"/>
              <a:t>for </a:t>
            </a:r>
            <a:r>
              <a:rPr lang="en-US" sz="1800" dirty="0" smtClean="0"/>
              <a:t>“View” </a:t>
            </a:r>
            <a:r>
              <a:rPr lang="en-US" sz="1800" dirty="0"/>
              <a:t>or </a:t>
            </a:r>
            <a:r>
              <a:rPr lang="en-US" sz="1800" dirty="0" smtClean="0"/>
              <a:t>“Edit”</a:t>
            </a:r>
            <a:endParaRPr lang="en-US" sz="1800" dirty="0"/>
          </a:p>
          <a:p>
            <a:endParaRPr lang="fr-FR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Custom Entries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rcRect t="-23288" b="-2328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6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rcRect t="-9068" b="-9068"/>
          <a:stretch>
            <a:fillRect/>
          </a:stretch>
        </p:blipFill>
        <p:spPr>
          <a:xfrm>
            <a:off x="5010134" y="2142228"/>
            <a:ext cx="2882254" cy="2834208"/>
          </a:xfrm>
        </p:spPr>
      </p:pic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Own entries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Network entries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Space entries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All Entries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Entry </a:t>
            </a:r>
            <a:r>
              <a:rPr lang="fr-FR" dirty="0" err="1" smtClean="0"/>
              <a:t>Filter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654256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eXo Platform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Newsprint">
  <a:themeElements>
    <a:clrScheme name="Personnalisé 1">
      <a:dk1>
        <a:srgbClr val="262626"/>
      </a:dk1>
      <a:lt1>
        <a:srgbClr val="262626"/>
      </a:lt1>
      <a:dk2>
        <a:srgbClr val="FFFFFF"/>
      </a:dk2>
      <a:lt2>
        <a:srgbClr val="FFFFFF"/>
      </a:lt2>
      <a:accent1>
        <a:srgbClr val="476A9C"/>
      </a:accent1>
      <a:accent2>
        <a:srgbClr val="F2B800"/>
      </a:accent2>
      <a:accent3>
        <a:srgbClr val="5F95D7"/>
      </a:accent3>
      <a:accent4>
        <a:srgbClr val="8C8C8C"/>
      </a:accent4>
      <a:accent5>
        <a:srgbClr val="354F75"/>
      </a:accent5>
      <a:accent6>
        <a:srgbClr val="C8C8C8"/>
      </a:accent6>
      <a:hlink>
        <a:srgbClr val="262626"/>
      </a:hlink>
      <a:folHlink>
        <a:srgbClr val="262626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eXo Platform 4.thmx</Template>
  <TotalTime>158</TotalTime>
  <Words>600</Words>
  <Application>Microsoft Macintosh PowerPoint</Application>
  <PresentationFormat>Présentation à l'écran (4:3)</PresentationFormat>
  <Paragraphs>191</Paragraphs>
  <Slides>24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24</vt:i4>
      </vt:variant>
    </vt:vector>
  </HeadingPairs>
  <TitlesOfParts>
    <vt:vector size="27" baseType="lpstr">
      <vt:lpstr>eXo Platform 4</vt:lpstr>
      <vt:lpstr>2_Newsprint</vt:lpstr>
      <vt:lpstr>1_Conception personnalisée</vt:lpstr>
      <vt:lpstr>Présentation PowerPoint</vt:lpstr>
      <vt:lpstr>Table Of Content</vt:lpstr>
      <vt:lpstr>Social Feature</vt:lpstr>
      <vt:lpstr>Home Overview</vt:lpstr>
      <vt:lpstr>Quick Access Apps</vt:lpstr>
      <vt:lpstr>Activity Stream</vt:lpstr>
      <vt:lpstr>Pushed Entries</vt:lpstr>
      <vt:lpstr>Custom Entries</vt:lpstr>
      <vt:lpstr>Entry Filter</vt:lpstr>
      <vt:lpstr>User Menu</vt:lpstr>
      <vt:lpstr>User Profile</vt:lpstr>
      <vt:lpstr>Connections</vt:lpstr>
      <vt:lpstr>Manage Connections</vt:lpstr>
      <vt:lpstr>Spaces</vt:lpstr>
      <vt:lpstr>Spaces</vt:lpstr>
      <vt:lpstr>Space Navigation</vt:lpstr>
      <vt:lpstr>Space Documents</vt:lpstr>
      <vt:lpstr>Space Settings</vt:lpstr>
      <vt:lpstr>Space Navigation</vt:lpstr>
      <vt:lpstr>Add New Application</vt:lpstr>
      <vt:lpstr>Space Wiki</vt:lpstr>
      <vt:lpstr>Exercise</vt:lpstr>
      <vt:lpstr>Exercise - Social</vt:lpstr>
      <vt:lpstr>Présentation PowerPoint</vt:lpstr>
    </vt:vector>
  </TitlesOfParts>
  <Company>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Benjamin Paillereau</dc:creator>
  <cp:lastModifiedBy>Benjamin Paillereau</cp:lastModifiedBy>
  <cp:revision>30</cp:revision>
  <dcterms:created xsi:type="dcterms:W3CDTF">2013-05-15T09:13:37Z</dcterms:created>
  <dcterms:modified xsi:type="dcterms:W3CDTF">2013-05-15T11:52:16Z</dcterms:modified>
</cp:coreProperties>
</file>